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Open Sans ExtraBold"/>
      <p:bold r:id="rId22"/>
      <p:boldItalic r:id="rId23"/>
    </p:embeddedFont>
    <p:embeddedFont>
      <p:font typeface="DM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5ChHlE70YYLWpB8MCNU9XAdBU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penSansExtraBold-bold.fntdata"/><Relationship Id="rId21" Type="http://schemas.openxmlformats.org/officeDocument/2006/relationships/slide" Target="slides/slide16.xml"/><Relationship Id="rId24" Type="http://schemas.openxmlformats.org/officeDocument/2006/relationships/font" Target="fonts/DMSans-regular.fntdata"/><Relationship Id="rId23" Type="http://schemas.openxmlformats.org/officeDocument/2006/relationships/font" Target="fonts/Open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italic.fntdata"/><Relationship Id="rId25" Type="http://schemas.openxmlformats.org/officeDocument/2006/relationships/font" Target="fonts/DMSans-bold.fntdata"/><Relationship Id="rId28" Type="http://customschemas.google.com/relationships/presentationmetadata" Target="metadata"/><Relationship Id="rId27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16.jp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10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7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0378499" y="649481"/>
            <a:ext cx="7519437" cy="8987928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762" l="0" r="0" t="-127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295175" y="863050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352575" y="3864586"/>
            <a:ext cx="10959085" cy="1742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306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2352575" y="5576618"/>
            <a:ext cx="9659937" cy="1732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306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TRADY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2009467" y="1009650"/>
            <a:ext cx="691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BFB"/>
                </a:solidFill>
              </a:rPr>
              <a:t>Data Analyst </a:t>
            </a:r>
            <a:endParaRPr b="1" sz="3000">
              <a:solidFill>
                <a:srgbClr val="FFFBFB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BFB"/>
                </a:solidFill>
              </a:rPr>
              <a:t>GRADUA</a:t>
            </a:r>
            <a:r>
              <a:rPr b="1" lang="en-US" sz="30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TION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17259300" y="-1009212"/>
            <a:ext cx="1802889" cy="1802889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11"/>
          <p:cNvGrpSpPr/>
          <p:nvPr/>
        </p:nvGrpSpPr>
        <p:grpSpPr>
          <a:xfrm>
            <a:off x="-1543050" y="-199408"/>
            <a:ext cx="2760734" cy="10486408"/>
            <a:chOff x="0" y="-38100"/>
            <a:chExt cx="727107" cy="2761852"/>
          </a:xfrm>
        </p:grpSpPr>
        <p:sp>
          <p:nvSpPr>
            <p:cNvPr id="252" name="Google Shape;252;p11"/>
            <p:cNvSpPr/>
            <p:nvPr/>
          </p:nvSpPr>
          <p:spPr>
            <a:xfrm>
              <a:off x="0" y="0"/>
              <a:ext cx="727107" cy="2723752"/>
            </a:xfrm>
            <a:custGeom>
              <a:rect b="b" l="l" r="r" t="t"/>
              <a:pathLst>
                <a:path extrusionOk="0"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1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1"/>
          <p:cNvSpPr/>
          <p:nvPr/>
        </p:nvSpPr>
        <p:spPr>
          <a:xfrm>
            <a:off x="1334654" y="830836"/>
            <a:ext cx="3186094" cy="4918713"/>
          </a:xfrm>
          <a:custGeom>
            <a:rect b="b" l="l" r="r" t="t"/>
            <a:pathLst>
              <a:path extrusionOk="0" h="4918713" w="3186094">
                <a:moveTo>
                  <a:pt x="0" y="0"/>
                </a:moveTo>
                <a:lnTo>
                  <a:pt x="3186094" y="0"/>
                </a:lnTo>
                <a:lnTo>
                  <a:pt x="3186094" y="4918713"/>
                </a:lnTo>
                <a:lnTo>
                  <a:pt x="0" y="4918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13771231" y="1028700"/>
            <a:ext cx="4389514" cy="3845432"/>
          </a:xfrm>
          <a:custGeom>
            <a:rect b="b" l="l" r="r" t="t"/>
            <a:pathLst>
              <a:path extrusionOk="0" h="3845432" w="4389514">
                <a:moveTo>
                  <a:pt x="0" y="0"/>
                </a:moveTo>
                <a:lnTo>
                  <a:pt x="4389513" y="0"/>
                </a:lnTo>
                <a:lnTo>
                  <a:pt x="4389513" y="3845432"/>
                </a:lnTo>
                <a:lnTo>
                  <a:pt x="0" y="3845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364" l="0" r="0" t="-23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13771231" y="5749549"/>
            <a:ext cx="4389514" cy="4051859"/>
          </a:xfrm>
          <a:custGeom>
            <a:rect b="b" l="l" r="r" t="t"/>
            <a:pathLst>
              <a:path extrusionOk="0" h="4051859" w="4389514">
                <a:moveTo>
                  <a:pt x="0" y="0"/>
                </a:moveTo>
                <a:lnTo>
                  <a:pt x="4389513" y="0"/>
                </a:lnTo>
                <a:lnTo>
                  <a:pt x="4389513" y="4051859"/>
                </a:lnTo>
                <a:lnTo>
                  <a:pt x="0" y="4051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334654" y="6321663"/>
            <a:ext cx="4389514" cy="3479744"/>
          </a:xfrm>
          <a:custGeom>
            <a:rect b="b" l="l" r="r" t="t"/>
            <a:pathLst>
              <a:path extrusionOk="0" h="3479744" w="4389514">
                <a:moveTo>
                  <a:pt x="0" y="0"/>
                </a:moveTo>
                <a:lnTo>
                  <a:pt x="4389514" y="0"/>
                </a:lnTo>
                <a:lnTo>
                  <a:pt x="4389514" y="3479745"/>
                </a:lnTo>
                <a:lnTo>
                  <a:pt x="0" y="3479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705" r="-536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5989387" y="2680093"/>
            <a:ext cx="6309226" cy="4388078"/>
          </a:xfrm>
          <a:custGeom>
            <a:rect b="b" l="l" r="r" t="t"/>
            <a:pathLst>
              <a:path extrusionOk="0" h="4388078" w="6309226">
                <a:moveTo>
                  <a:pt x="0" y="0"/>
                </a:moveTo>
                <a:lnTo>
                  <a:pt x="6309226" y="0"/>
                </a:lnTo>
                <a:lnTo>
                  <a:pt x="6309226" y="4388078"/>
                </a:lnTo>
                <a:lnTo>
                  <a:pt x="0" y="4388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 txBox="1"/>
          <p:nvPr/>
        </p:nvSpPr>
        <p:spPr>
          <a:xfrm>
            <a:off x="5358948" y="332174"/>
            <a:ext cx="7570103" cy="9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SSIS PACKAGES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/>
          <p:nvPr/>
        </p:nvSpPr>
        <p:spPr>
          <a:xfrm>
            <a:off x="17259300" y="-1009212"/>
            <a:ext cx="1802889" cy="1802889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12"/>
          <p:cNvGrpSpPr/>
          <p:nvPr/>
        </p:nvGrpSpPr>
        <p:grpSpPr>
          <a:xfrm>
            <a:off x="-1543050" y="-199408"/>
            <a:ext cx="2760734" cy="10486408"/>
            <a:chOff x="0" y="-38100"/>
            <a:chExt cx="727107" cy="2761852"/>
          </a:xfrm>
        </p:grpSpPr>
        <p:sp>
          <p:nvSpPr>
            <p:cNvPr id="266" name="Google Shape;266;p12"/>
            <p:cNvSpPr/>
            <p:nvPr/>
          </p:nvSpPr>
          <p:spPr>
            <a:xfrm>
              <a:off x="0" y="0"/>
              <a:ext cx="727107" cy="2723752"/>
            </a:xfrm>
            <a:custGeom>
              <a:rect b="b" l="l" r="r" t="t"/>
              <a:pathLst>
                <a:path extrusionOk="0"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2"/>
          <p:cNvSpPr/>
          <p:nvPr/>
        </p:nvSpPr>
        <p:spPr>
          <a:xfrm>
            <a:off x="2552809" y="1255179"/>
            <a:ext cx="14943939" cy="8645124"/>
          </a:xfrm>
          <a:custGeom>
            <a:rect b="b" l="l" r="r" t="t"/>
            <a:pathLst>
              <a:path extrusionOk="0" h="8645124" w="14943939">
                <a:moveTo>
                  <a:pt x="0" y="0"/>
                </a:moveTo>
                <a:lnTo>
                  <a:pt x="14943939" y="0"/>
                </a:lnTo>
                <a:lnTo>
                  <a:pt x="14943939" y="8645123"/>
                </a:lnTo>
                <a:lnTo>
                  <a:pt x="0" y="8645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6239727" y="332174"/>
            <a:ext cx="7570103" cy="9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 SCHEMA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-227600" y="0"/>
            <a:ext cx="6279570" cy="10287000"/>
          </a:xfrm>
          <a:custGeom>
            <a:rect b="b" l="l" r="r" t="t"/>
            <a:pathLst>
              <a:path extrusionOk="0"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9" l="0" r="-11109" t="-9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-5993373" y="-5458262"/>
            <a:ext cx="10196686" cy="10196686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3"/>
          <p:cNvGrpSpPr/>
          <p:nvPr/>
        </p:nvGrpSpPr>
        <p:grpSpPr>
          <a:xfrm>
            <a:off x="5520658" y="885709"/>
            <a:ext cx="1142373" cy="1142373"/>
            <a:chOff x="0" y="0"/>
            <a:chExt cx="812800" cy="81280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3"/>
          <p:cNvSpPr txBox="1"/>
          <p:nvPr/>
        </p:nvSpPr>
        <p:spPr>
          <a:xfrm>
            <a:off x="6615087" y="144371"/>
            <a:ext cx="9879016" cy="741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ANALYSIS CASE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6830047" y="864495"/>
            <a:ext cx="4402447" cy="55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4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Sales Analysis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6847387" y="1493316"/>
            <a:ext cx="6015843" cy="648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Analyzing sales performance and determining the drop in sales periods</a:t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5725261" y="1099644"/>
            <a:ext cx="733166" cy="714504"/>
          </a:xfrm>
          <a:custGeom>
            <a:rect b="b" l="l" r="r" t="t"/>
            <a:pathLst>
              <a:path extrusionOk="0"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13"/>
          <p:cNvGrpSpPr/>
          <p:nvPr/>
        </p:nvGrpSpPr>
        <p:grpSpPr>
          <a:xfrm>
            <a:off x="5520658" y="4428217"/>
            <a:ext cx="1142373" cy="1142373"/>
            <a:chOff x="0" y="0"/>
            <a:chExt cx="812800" cy="812800"/>
          </a:xfrm>
        </p:grpSpPr>
        <p:sp>
          <p:nvSpPr>
            <p:cNvPr id="285" name="Google Shape;285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3"/>
          <p:cNvSpPr txBox="1"/>
          <p:nvPr/>
        </p:nvSpPr>
        <p:spPr>
          <a:xfrm>
            <a:off x="6830047" y="4464638"/>
            <a:ext cx="5737380" cy="55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4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Customer Segmentation</a:t>
            </a:r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6847387" y="5093459"/>
            <a:ext cx="6015843" cy="98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Segmenting the customers based on RFM Analysis to build customized marketing campaigns for each segment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799040" y="4677180"/>
            <a:ext cx="585607" cy="669613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13"/>
          <p:cNvGrpSpPr/>
          <p:nvPr/>
        </p:nvGrpSpPr>
        <p:grpSpPr>
          <a:xfrm>
            <a:off x="5520658" y="2417756"/>
            <a:ext cx="1142373" cy="1142373"/>
            <a:chOff x="0" y="0"/>
            <a:chExt cx="812800" cy="812800"/>
          </a:xfrm>
        </p:grpSpPr>
        <p:sp>
          <p:nvSpPr>
            <p:cNvPr id="291" name="Google Shape;29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3"/>
          <p:cNvSpPr txBox="1"/>
          <p:nvPr/>
        </p:nvSpPr>
        <p:spPr>
          <a:xfrm>
            <a:off x="6830047" y="2360606"/>
            <a:ext cx="4402447" cy="55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4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Products</a:t>
            </a:r>
            <a:endParaRPr/>
          </a:p>
        </p:txBody>
      </p:sp>
      <p:sp>
        <p:nvSpPr>
          <p:cNvPr id="294" name="Google Shape;294;p13"/>
          <p:cNvSpPr txBox="1"/>
          <p:nvPr/>
        </p:nvSpPr>
        <p:spPr>
          <a:xfrm>
            <a:off x="6847387" y="2989427"/>
            <a:ext cx="6015843" cy="98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Analyzing products and categories' performance over time, determining best, worst, and discontinued products</a:t>
            </a: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5773296" y="2681978"/>
            <a:ext cx="637097" cy="613930"/>
          </a:xfrm>
          <a:custGeom>
            <a:rect b="b" l="l" r="r" t="t"/>
            <a:pathLst>
              <a:path extrusionOk="0" h="613930" w="637097">
                <a:moveTo>
                  <a:pt x="0" y="0"/>
                </a:moveTo>
                <a:lnTo>
                  <a:pt x="637097" y="0"/>
                </a:lnTo>
                <a:lnTo>
                  <a:pt x="637097" y="613930"/>
                </a:lnTo>
                <a:lnTo>
                  <a:pt x="0" y="613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13"/>
          <p:cNvGrpSpPr/>
          <p:nvPr/>
        </p:nvGrpSpPr>
        <p:grpSpPr>
          <a:xfrm>
            <a:off x="5520658" y="6180727"/>
            <a:ext cx="1142373" cy="1142373"/>
            <a:chOff x="0" y="0"/>
            <a:chExt cx="812800" cy="812800"/>
          </a:xfrm>
        </p:grpSpPr>
        <p:sp>
          <p:nvSpPr>
            <p:cNvPr id="297" name="Google Shape;29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3"/>
          <p:cNvSpPr txBox="1"/>
          <p:nvPr/>
        </p:nvSpPr>
        <p:spPr>
          <a:xfrm>
            <a:off x="6782104" y="6445836"/>
            <a:ext cx="5737380" cy="55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4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Shipping Analysis</a:t>
            </a:r>
            <a:endParaRPr/>
          </a:p>
        </p:txBody>
      </p:sp>
      <p:sp>
        <p:nvSpPr>
          <p:cNvPr id="300" name="Google Shape;300;p13"/>
          <p:cNvSpPr txBox="1"/>
          <p:nvPr/>
        </p:nvSpPr>
        <p:spPr>
          <a:xfrm>
            <a:off x="6799443" y="7074657"/>
            <a:ext cx="6015843" cy="1312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Analyze the number of orders fulfilled by each shipping company and their average shipping costs. Provide insights on how different shipping options impact customer satisfaction and overall sales</a:t>
            </a:r>
            <a:endParaRPr/>
          </a:p>
        </p:txBody>
      </p:sp>
      <p:grpSp>
        <p:nvGrpSpPr>
          <p:cNvPr id="301" name="Google Shape;301;p13"/>
          <p:cNvGrpSpPr/>
          <p:nvPr/>
        </p:nvGrpSpPr>
        <p:grpSpPr>
          <a:xfrm>
            <a:off x="5590105" y="8532950"/>
            <a:ext cx="1142373" cy="1142373"/>
            <a:chOff x="0" y="0"/>
            <a:chExt cx="812800" cy="812800"/>
          </a:xfrm>
        </p:grpSpPr>
        <p:sp>
          <p:nvSpPr>
            <p:cNvPr id="302" name="Google Shape;30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3"/>
          <p:cNvSpPr txBox="1"/>
          <p:nvPr/>
        </p:nvSpPr>
        <p:spPr>
          <a:xfrm>
            <a:off x="6851551" y="8706292"/>
            <a:ext cx="6859932" cy="55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4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Employees performance Analysis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6868891" y="9335113"/>
            <a:ext cx="6015843" cy="648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Performance Analysis over different hierarchies of Employees and managers</a:t>
            </a:r>
            <a:endParaRPr/>
          </a:p>
        </p:txBody>
      </p:sp>
      <p:sp>
        <p:nvSpPr>
          <p:cNvPr id="306" name="Google Shape;306;p13"/>
          <p:cNvSpPr/>
          <p:nvPr/>
        </p:nvSpPr>
        <p:spPr>
          <a:xfrm>
            <a:off x="5706683" y="6350563"/>
            <a:ext cx="770323" cy="728305"/>
          </a:xfrm>
          <a:custGeom>
            <a:rect b="b" l="l" r="r" t="t"/>
            <a:pathLst>
              <a:path extrusionOk="0" h="728305" w="770323">
                <a:moveTo>
                  <a:pt x="0" y="0"/>
                </a:moveTo>
                <a:lnTo>
                  <a:pt x="770322" y="0"/>
                </a:lnTo>
                <a:lnTo>
                  <a:pt x="770322" y="728306"/>
                </a:lnTo>
                <a:lnTo>
                  <a:pt x="0" y="728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5755360" y="8703372"/>
            <a:ext cx="811862" cy="801529"/>
          </a:xfrm>
          <a:custGeom>
            <a:rect b="b" l="l" r="r" t="t"/>
            <a:pathLst>
              <a:path extrusionOk="0" h="801529" w="811862">
                <a:moveTo>
                  <a:pt x="0" y="0"/>
                </a:moveTo>
                <a:lnTo>
                  <a:pt x="811862" y="0"/>
                </a:lnTo>
                <a:lnTo>
                  <a:pt x="811862" y="801529"/>
                </a:lnTo>
                <a:lnTo>
                  <a:pt x="0" y="80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4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13" name="Google Shape;31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4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316" name="Google Shape;316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14"/>
          <p:cNvSpPr txBox="1"/>
          <p:nvPr/>
        </p:nvSpPr>
        <p:spPr>
          <a:xfrm>
            <a:off x="933118" y="4530510"/>
            <a:ext cx="6033363" cy="799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Reporting Tools </a:t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8618101" y="176799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0385256" y="2041203"/>
            <a:ext cx="5768345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POWER BI</a:t>
            </a:r>
            <a:endParaRPr/>
          </a:p>
        </p:txBody>
      </p:sp>
      <p:sp>
        <p:nvSpPr>
          <p:cNvPr id="321" name="Google Shape;321;p14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9144000" y="354139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9144000" y="5318072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10911156" y="5591284"/>
            <a:ext cx="5768345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EXCEL</a:t>
            </a:r>
            <a:endParaRPr/>
          </a:p>
        </p:txBody>
      </p:sp>
      <p:sp>
        <p:nvSpPr>
          <p:cNvPr id="326" name="Google Shape;326;p14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>
            <a:off x="8618101" y="7094753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10385256" y="7367965"/>
            <a:ext cx="576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SS</a:t>
            </a:r>
            <a:r>
              <a:rPr b="1" lang="en-US" sz="3999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</a:t>
            </a:r>
            <a:r>
              <a:rPr b="1" i="0" lang="en-US" sz="3999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</a:t>
            </a:r>
            <a:endParaRPr/>
          </a:p>
        </p:txBody>
      </p:sp>
      <p:sp>
        <p:nvSpPr>
          <p:cNvPr id="329" name="Google Shape;329;p14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331" name="Google Shape;33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334" name="Google Shape;334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337" name="Google Shape;33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14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40" name="Google Shape;34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14"/>
          <p:cNvSpPr txBox="1"/>
          <p:nvPr/>
        </p:nvSpPr>
        <p:spPr>
          <a:xfrm>
            <a:off x="10911156" y="3814603"/>
            <a:ext cx="5768345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TABLEAU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5"/>
          <p:cNvGrpSpPr/>
          <p:nvPr/>
        </p:nvGrpSpPr>
        <p:grpSpPr>
          <a:xfrm>
            <a:off x="753244" y="884039"/>
            <a:ext cx="16959619" cy="9130526"/>
            <a:chOff x="0" y="-38100"/>
            <a:chExt cx="4466731" cy="2404747"/>
          </a:xfrm>
        </p:grpSpPr>
        <p:sp>
          <p:nvSpPr>
            <p:cNvPr id="349" name="Google Shape;349;p15"/>
            <p:cNvSpPr/>
            <p:nvPr/>
          </p:nvSpPr>
          <p:spPr>
            <a:xfrm>
              <a:off x="0" y="0"/>
              <a:ext cx="4466731" cy="2366647"/>
            </a:xfrm>
            <a:custGeom>
              <a:rect b="b" l="l" r="r" t="t"/>
              <a:pathLst>
                <a:path extrusionOk="0" h="2366647" w="4466731">
                  <a:moveTo>
                    <a:pt x="0" y="0"/>
                  </a:moveTo>
                  <a:lnTo>
                    <a:pt x="4466731" y="0"/>
                  </a:lnTo>
                  <a:lnTo>
                    <a:pt x="4466731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5"/>
            <p:cNvSpPr txBox="1"/>
            <p:nvPr/>
          </p:nvSpPr>
          <p:spPr>
            <a:xfrm>
              <a:off x="0" y="-38100"/>
              <a:ext cx="4466731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1" name="Google Shape;351;p15"/>
          <p:cNvCxnSpPr/>
          <p:nvPr/>
        </p:nvCxnSpPr>
        <p:spPr>
          <a:xfrm>
            <a:off x="4776289" y="9990752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15"/>
          <p:cNvSpPr/>
          <p:nvPr/>
        </p:nvSpPr>
        <p:spPr>
          <a:xfrm>
            <a:off x="1029110" y="1171941"/>
            <a:ext cx="16407887" cy="8595320"/>
          </a:xfrm>
          <a:custGeom>
            <a:rect b="b" l="l" r="r" t="t"/>
            <a:pathLst>
              <a:path extrusionOk="0" h="8595320" w="16407887">
                <a:moveTo>
                  <a:pt x="0" y="0"/>
                </a:moveTo>
                <a:lnTo>
                  <a:pt x="16407887" y="0"/>
                </a:lnTo>
                <a:lnTo>
                  <a:pt x="16407887" y="8595320"/>
                </a:lnTo>
                <a:lnTo>
                  <a:pt x="0" y="8595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6" l="-2527" r="-252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171800" y="314325"/>
            <a:ext cx="10043773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E) REPORTING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16"/>
          <p:cNvGrpSpPr/>
          <p:nvPr/>
        </p:nvGrpSpPr>
        <p:grpSpPr>
          <a:xfrm>
            <a:off x="1577771" y="884039"/>
            <a:ext cx="15244604" cy="9130526"/>
            <a:chOff x="0" y="-38100"/>
            <a:chExt cx="4015040" cy="2404747"/>
          </a:xfrm>
        </p:grpSpPr>
        <p:sp>
          <p:nvSpPr>
            <p:cNvPr id="360" name="Google Shape;360;p16"/>
            <p:cNvSpPr/>
            <p:nvPr/>
          </p:nvSpPr>
          <p:spPr>
            <a:xfrm>
              <a:off x="0" y="0"/>
              <a:ext cx="4015040" cy="2366647"/>
            </a:xfrm>
            <a:custGeom>
              <a:rect b="b" l="l" r="r" t="t"/>
              <a:pathLst>
                <a:path extrusionOk="0" h="2366647" w="4015040">
                  <a:moveTo>
                    <a:pt x="0" y="0"/>
                  </a:moveTo>
                  <a:lnTo>
                    <a:pt x="4015040" y="0"/>
                  </a:lnTo>
                  <a:lnTo>
                    <a:pt x="4015040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6"/>
            <p:cNvSpPr txBox="1"/>
            <p:nvPr/>
          </p:nvSpPr>
          <p:spPr>
            <a:xfrm>
              <a:off x="0" y="-38100"/>
              <a:ext cx="4015040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2" name="Google Shape;362;p16"/>
          <p:cNvCxnSpPr/>
          <p:nvPr/>
        </p:nvCxnSpPr>
        <p:spPr>
          <a:xfrm>
            <a:off x="4776289" y="9990752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6"/>
          <p:cNvSpPr/>
          <p:nvPr/>
        </p:nvSpPr>
        <p:spPr>
          <a:xfrm>
            <a:off x="1861869" y="1259567"/>
            <a:ext cx="14742370" cy="8509193"/>
          </a:xfrm>
          <a:custGeom>
            <a:rect b="b" l="l" r="r" t="t"/>
            <a:pathLst>
              <a:path extrusionOk="0" h="8509193" w="14742370">
                <a:moveTo>
                  <a:pt x="0" y="0"/>
                </a:moveTo>
                <a:lnTo>
                  <a:pt x="14742370" y="0"/>
                </a:lnTo>
                <a:lnTo>
                  <a:pt x="14742370" y="8509193"/>
                </a:lnTo>
                <a:lnTo>
                  <a:pt x="0" y="8509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48" l="0" r="0" t="-27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6"/>
          <p:cNvSpPr txBox="1"/>
          <p:nvPr/>
        </p:nvSpPr>
        <p:spPr>
          <a:xfrm>
            <a:off x="171800" y="314325"/>
            <a:ext cx="10043773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E) REPORTING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/>
          <p:nvPr/>
        </p:nvSpPr>
        <p:spPr>
          <a:xfrm>
            <a:off x="16683520" y="159091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10637321" y="2636321"/>
            <a:ext cx="7650679" cy="7650679"/>
          </a:xfrm>
          <a:custGeom>
            <a:rect b="b" l="l" r="r" t="t"/>
            <a:pathLst>
              <a:path extrusionOk="0" h="3331210" w="3331210">
                <a:moveTo>
                  <a:pt x="3331210" y="3331210"/>
                </a:moveTo>
                <a:lnTo>
                  <a:pt x="0" y="3331210"/>
                </a:lnTo>
                <a:cubicBezTo>
                  <a:pt x="0" y="1490980"/>
                  <a:pt x="1490980" y="0"/>
                  <a:pt x="3331210" y="0"/>
                </a:cubicBezTo>
                <a:lnTo>
                  <a:pt x="3331210" y="333121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7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95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Connect with us.</a:t>
            </a:r>
            <a:endParaRPr/>
          </a:p>
        </p:txBody>
      </p:sp>
      <p:sp>
        <p:nvSpPr>
          <p:cNvPr id="372" name="Google Shape;372;p17"/>
          <p:cNvSpPr txBox="1"/>
          <p:nvPr/>
        </p:nvSpPr>
        <p:spPr>
          <a:xfrm>
            <a:off x="2255514" y="2764429"/>
            <a:ext cx="10434893" cy="263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Thank's For Watching</a:t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>
            <a:off x="2264153" y="6653048"/>
            <a:ext cx="673858" cy="673858"/>
          </a:xfrm>
          <a:custGeom>
            <a:rect b="b" l="l" r="r" t="t"/>
            <a:pathLst>
              <a:path extrusionOk="0"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2255514" y="7632127"/>
            <a:ext cx="682497" cy="682497"/>
          </a:xfrm>
          <a:custGeom>
            <a:rect b="b" l="l" r="r" t="t"/>
            <a:pathLst>
              <a:path extrusionOk="0"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7"/>
          <p:cNvSpPr txBox="1"/>
          <p:nvPr/>
        </p:nvSpPr>
        <p:spPr>
          <a:xfrm>
            <a:off x="3101701" y="7755632"/>
            <a:ext cx="5711936" cy="435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4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GoTrady@reallygreatsite.com</a:t>
            </a:r>
            <a:endParaRPr/>
          </a:p>
        </p:txBody>
      </p:sp>
      <p:sp>
        <p:nvSpPr>
          <p:cNvPr id="376" name="Google Shape;376;p17"/>
          <p:cNvSpPr txBox="1"/>
          <p:nvPr/>
        </p:nvSpPr>
        <p:spPr>
          <a:xfrm>
            <a:off x="3101701" y="6804122"/>
            <a:ext cx="3081187" cy="435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4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  <a:endParaRPr/>
          </a:p>
        </p:txBody>
      </p:sp>
      <p:sp>
        <p:nvSpPr>
          <p:cNvPr id="377" name="Google Shape;377;p17"/>
          <p:cNvSpPr/>
          <p:nvPr/>
        </p:nvSpPr>
        <p:spPr>
          <a:xfrm>
            <a:off x="-789475" y="-570381"/>
            <a:ext cx="2651835" cy="2651835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3"/>
          <p:cNvGrpSpPr/>
          <p:nvPr/>
        </p:nvGrpSpPr>
        <p:grpSpPr>
          <a:xfrm>
            <a:off x="2986667" y="2983770"/>
            <a:ext cx="2613061" cy="2373554"/>
            <a:chOff x="0" y="-38100"/>
            <a:chExt cx="991873" cy="900960"/>
          </a:xfrm>
        </p:grpSpPr>
        <p:sp>
          <p:nvSpPr>
            <p:cNvPr id="98" name="Google Shape;98;p3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" name="Google Shape;100;p3"/>
          <p:cNvCxnSpPr/>
          <p:nvPr/>
        </p:nvCxnSpPr>
        <p:spPr>
          <a:xfrm>
            <a:off x="3133964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" name="Google Shape;101;p3"/>
          <p:cNvGrpSpPr/>
          <p:nvPr/>
        </p:nvGrpSpPr>
        <p:grpSpPr>
          <a:xfrm>
            <a:off x="5844564" y="2983770"/>
            <a:ext cx="2613061" cy="2373554"/>
            <a:chOff x="0" y="-38100"/>
            <a:chExt cx="991873" cy="900960"/>
          </a:xfrm>
        </p:grpSpPr>
        <p:sp>
          <p:nvSpPr>
            <p:cNvPr id="102" name="Google Shape;102;p3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" name="Google Shape;104;p3"/>
          <p:cNvCxnSpPr/>
          <p:nvPr/>
        </p:nvCxnSpPr>
        <p:spPr>
          <a:xfrm>
            <a:off x="5991861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3"/>
          <p:cNvGrpSpPr/>
          <p:nvPr/>
        </p:nvGrpSpPr>
        <p:grpSpPr>
          <a:xfrm>
            <a:off x="2986667" y="5770361"/>
            <a:ext cx="2613061" cy="2353031"/>
            <a:chOff x="0" y="-38100"/>
            <a:chExt cx="991873" cy="893170"/>
          </a:xfrm>
        </p:grpSpPr>
        <p:sp>
          <p:nvSpPr>
            <p:cNvPr id="106" name="Google Shape;106;p3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8" name="Google Shape;108;p3"/>
          <p:cNvCxnSpPr/>
          <p:nvPr/>
        </p:nvCxnSpPr>
        <p:spPr>
          <a:xfrm>
            <a:off x="3133964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" name="Google Shape;109;p3"/>
          <p:cNvGrpSpPr/>
          <p:nvPr/>
        </p:nvGrpSpPr>
        <p:grpSpPr>
          <a:xfrm>
            <a:off x="5844564" y="5770361"/>
            <a:ext cx="2613061" cy="2353031"/>
            <a:chOff x="0" y="-38100"/>
            <a:chExt cx="991873" cy="893170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12;p3"/>
          <p:cNvCxnSpPr/>
          <p:nvPr/>
        </p:nvCxnSpPr>
        <p:spPr>
          <a:xfrm>
            <a:off x="5991861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3"/>
          <p:cNvSpPr/>
          <p:nvPr/>
        </p:nvSpPr>
        <p:spPr>
          <a:xfrm>
            <a:off x="10000675" y="1509629"/>
            <a:ext cx="6992751" cy="807477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0143550" y="1698193"/>
            <a:ext cx="6697476" cy="7733806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55" r="-366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8705275" y="2983770"/>
            <a:ext cx="2613061" cy="2373554"/>
            <a:chOff x="0" y="-38100"/>
            <a:chExt cx="991873" cy="90096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8" name="Google Shape;118;p3"/>
          <p:cNvCxnSpPr/>
          <p:nvPr/>
        </p:nvCxnSpPr>
        <p:spPr>
          <a:xfrm>
            <a:off x="8852572" y="4640463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" name="Google Shape;119;p3"/>
          <p:cNvGrpSpPr/>
          <p:nvPr/>
        </p:nvGrpSpPr>
        <p:grpSpPr>
          <a:xfrm>
            <a:off x="8705275" y="5770361"/>
            <a:ext cx="2613061" cy="2353031"/>
            <a:chOff x="0" y="-38100"/>
            <a:chExt cx="991873" cy="893170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" name="Google Shape;122;p3"/>
          <p:cNvCxnSpPr/>
          <p:nvPr/>
        </p:nvCxnSpPr>
        <p:spPr>
          <a:xfrm>
            <a:off x="8852572" y="7427054"/>
            <a:ext cx="220312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3"/>
          <p:cNvSpPr/>
          <p:nvPr/>
        </p:nvSpPr>
        <p:spPr>
          <a:xfrm>
            <a:off x="-7631327" y="597505"/>
            <a:ext cx="9077445" cy="9077445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19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3133964" y="4795854"/>
            <a:ext cx="2318467" cy="318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5744211" y="4694924"/>
            <a:ext cx="2713414" cy="642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Database </a:t>
            </a:r>
            <a:endParaRPr/>
          </a:p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development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3133964" y="7582446"/>
            <a:ext cx="2318467" cy="318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SSIS Pcakges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5991861" y="7582446"/>
            <a:ext cx="2318467" cy="318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Star Schema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8852572" y="4694924"/>
            <a:ext cx="2318467" cy="318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DWH  Rules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8852572" y="7582446"/>
            <a:ext cx="2318467" cy="318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Case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4"/>
          <p:cNvCxnSpPr/>
          <p:nvPr/>
        </p:nvCxnSpPr>
        <p:spPr>
          <a:xfrm>
            <a:off x="2681779" y="2980408"/>
            <a:ext cx="23812" cy="5545327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4"/>
          <p:cNvSpPr/>
          <p:nvPr/>
        </p:nvSpPr>
        <p:spPr>
          <a:xfrm>
            <a:off x="620016" y="2980306"/>
            <a:ext cx="1197170" cy="1210374"/>
          </a:xfrm>
          <a:custGeom>
            <a:rect b="b" l="l" r="r" t="t"/>
            <a:pathLst>
              <a:path extrusionOk="0"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4"/>
          <p:cNvGrpSpPr/>
          <p:nvPr/>
        </p:nvGrpSpPr>
        <p:grpSpPr>
          <a:xfrm rot="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144" name="Google Shape;144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/>
          <p:nvPr/>
        </p:nvSpPr>
        <p:spPr>
          <a:xfrm rot="6150721">
            <a:off x="6080933" y="4579544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71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1807534" y="0"/>
            <a:ext cx="6254290" cy="10287000"/>
          </a:xfrm>
          <a:custGeom>
            <a:rect b="b" l="l" r="r" t="t"/>
            <a:pathLst>
              <a:path extrusionOk="0" h="6350000" w="3860673">
                <a:moveTo>
                  <a:pt x="3860673" y="0"/>
                </a:moveTo>
                <a:lnTo>
                  <a:pt x="2341753" y="6350000"/>
                </a:lnTo>
                <a:lnTo>
                  <a:pt x="0" y="6350000"/>
                </a:lnTo>
                <a:lnTo>
                  <a:pt x="1518920" y="0"/>
                </a:lnTo>
                <a:lnTo>
                  <a:pt x="386067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3426" r="-734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 rot="-4615544">
            <a:off x="10510810" y="5041623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71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 rot="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 txBox="1"/>
          <p:nvPr/>
        </p:nvSpPr>
        <p:spPr>
          <a:xfrm>
            <a:off x="81160" y="1494537"/>
            <a:ext cx="8673261" cy="1229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1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3884111" y="2913631"/>
            <a:ext cx="5852095" cy="5612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GoTrady is a data-driven project focused on global specialty product trade. It showcases real-world BI practices, leveraging sales transactions, customer profiles, product inventories, and supply chain data for in-depth analysis and decision-making.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5"/>
          <p:cNvGrpSpPr/>
          <p:nvPr/>
        </p:nvGrpSpPr>
        <p:grpSpPr>
          <a:xfrm>
            <a:off x="753244" y="884039"/>
            <a:ext cx="16959619" cy="9130526"/>
            <a:chOff x="0" y="-38100"/>
            <a:chExt cx="4466731" cy="2404747"/>
          </a:xfrm>
        </p:grpSpPr>
        <p:sp>
          <p:nvSpPr>
            <p:cNvPr id="164" name="Google Shape;164;p5"/>
            <p:cNvSpPr/>
            <p:nvPr/>
          </p:nvSpPr>
          <p:spPr>
            <a:xfrm>
              <a:off x="0" y="0"/>
              <a:ext cx="4466731" cy="2366647"/>
            </a:xfrm>
            <a:custGeom>
              <a:rect b="b" l="l" r="r" t="t"/>
              <a:pathLst>
                <a:path extrusionOk="0" h="2366647" w="4466731">
                  <a:moveTo>
                    <a:pt x="0" y="0"/>
                  </a:moveTo>
                  <a:lnTo>
                    <a:pt x="4466731" y="0"/>
                  </a:lnTo>
                  <a:lnTo>
                    <a:pt x="4466731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0" y="-38100"/>
              <a:ext cx="4466731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6" name="Google Shape;166;p5"/>
          <p:cNvCxnSpPr/>
          <p:nvPr/>
        </p:nvCxnSpPr>
        <p:spPr>
          <a:xfrm>
            <a:off x="5021151" y="9130445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5"/>
          <p:cNvSpPr/>
          <p:nvPr/>
        </p:nvSpPr>
        <p:spPr>
          <a:xfrm>
            <a:off x="1230503" y="6675144"/>
            <a:ext cx="16028797" cy="2919254"/>
          </a:xfrm>
          <a:custGeom>
            <a:rect b="b" l="l" r="r" t="t"/>
            <a:pathLst>
              <a:path extrusionOk="0" h="2919254" w="16028797">
                <a:moveTo>
                  <a:pt x="0" y="0"/>
                </a:moveTo>
                <a:lnTo>
                  <a:pt x="16028797" y="0"/>
                </a:lnTo>
                <a:lnTo>
                  <a:pt x="16028797" y="2919254"/>
                </a:lnTo>
                <a:lnTo>
                  <a:pt x="0" y="2919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8364" l="-15426" r="-4781" t="-82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230503" y="1501886"/>
            <a:ext cx="16028797" cy="4828933"/>
          </a:xfrm>
          <a:custGeom>
            <a:rect b="b" l="l" r="r" t="t"/>
            <a:pathLst>
              <a:path extrusionOk="0" h="4828933" w="16028797">
                <a:moveTo>
                  <a:pt x="0" y="0"/>
                </a:moveTo>
                <a:lnTo>
                  <a:pt x="16028797" y="0"/>
                </a:lnTo>
                <a:lnTo>
                  <a:pt x="16028797" y="4828932"/>
                </a:lnTo>
                <a:lnTo>
                  <a:pt x="0" y="4828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3809" l="-18127" r="0" t="-467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171800" y="314325"/>
            <a:ext cx="13584772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MANAGEMENT METHODOLOGY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/>
        </p:nvSpPr>
        <p:spPr>
          <a:xfrm>
            <a:off x="263946" y="381797"/>
            <a:ext cx="7136433" cy="609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DEVELOPMENT</a:t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15128164" y="-2586935"/>
            <a:ext cx="5956513" cy="5956513"/>
          </a:xfrm>
          <a:custGeom>
            <a:rect b="b" l="l" r="r" t="t"/>
            <a:pathLst>
              <a:path extrusionOk="0"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263946" y="1009650"/>
            <a:ext cx="7136433" cy="47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A)- BUSINESS RULES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317307" y="2512487"/>
            <a:ext cx="5852095" cy="4449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Customer Attributes: Customer ID, Company Name, Contact Name, Contact Title, City, Country.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Order Attributes: Order ID, Order Date, Required Date, Shipped Date, Freight.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 Categories: ID, Name, Description.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Order Details: Unit price at the time of order, quantity, discount.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Employee Attributes: ID, Name, Title, City, Country.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Shipping Company Attributes: ID, Company Name.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7772255" y="1769564"/>
            <a:ext cx="7136433" cy="47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7772255" y="1979100"/>
            <a:ext cx="8530623" cy="5127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customer can place multiple orders, but some may place none.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order belongs to one customer.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Orders must include at least one product.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Products can be in multiple orders.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product belongs to one category; categories can contain multiple products.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employee can handle multiple orders; each order is managed by one employee.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Some employees are supervisors who receive reports.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Employees may report to one manager; multiple employees can share the same manager.</a:t>
            </a:r>
            <a:endParaRPr/>
          </a:p>
          <a:p>
            <a:pPr indent="-215596" lvl="1" marL="431195" marR="0" rtl="0" algn="l">
              <a:lnSpc>
                <a:spcPct val="138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6"/>
              <a:buFont typeface="Arial"/>
              <a:buChar char="•"/>
            </a:pPr>
            <a:r>
              <a:rPr b="0" i="0" lang="en-US" sz="199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order is shipped by one company; a company may handle multiple orders.</a:t>
            </a:r>
            <a:endParaRPr/>
          </a:p>
          <a:p>
            <a:pPr indent="0" lvl="0" marL="0" marR="0" rtl="0" algn="l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317307" y="1769564"/>
            <a:ext cx="7136433" cy="47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endParaRPr/>
          </a:p>
        </p:txBody>
      </p:sp>
      <p:cxnSp>
        <p:nvCxnSpPr>
          <p:cNvPr id="181" name="Google Shape;181;p6"/>
          <p:cNvCxnSpPr/>
          <p:nvPr/>
        </p:nvCxnSpPr>
        <p:spPr>
          <a:xfrm>
            <a:off x="6850041" y="1789444"/>
            <a:ext cx="23812" cy="5545327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753244" y="884039"/>
            <a:ext cx="16959619" cy="9130526"/>
            <a:chOff x="0" y="-38100"/>
            <a:chExt cx="4466731" cy="2404747"/>
          </a:xfrm>
        </p:grpSpPr>
        <p:sp>
          <p:nvSpPr>
            <p:cNvPr id="188" name="Google Shape;188;p7"/>
            <p:cNvSpPr/>
            <p:nvPr/>
          </p:nvSpPr>
          <p:spPr>
            <a:xfrm>
              <a:off x="0" y="0"/>
              <a:ext cx="4466731" cy="2366647"/>
            </a:xfrm>
            <a:custGeom>
              <a:rect b="b" l="l" r="r" t="t"/>
              <a:pathLst>
                <a:path extrusionOk="0" h="2366647" w="4466731">
                  <a:moveTo>
                    <a:pt x="0" y="0"/>
                  </a:moveTo>
                  <a:lnTo>
                    <a:pt x="4466731" y="0"/>
                  </a:lnTo>
                  <a:lnTo>
                    <a:pt x="4466731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0" y="-38100"/>
              <a:ext cx="4466731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" name="Google Shape;190;p7"/>
          <p:cNvCxnSpPr/>
          <p:nvPr/>
        </p:nvCxnSpPr>
        <p:spPr>
          <a:xfrm>
            <a:off x="5021151" y="9130445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7"/>
          <p:cNvSpPr/>
          <p:nvPr/>
        </p:nvSpPr>
        <p:spPr>
          <a:xfrm>
            <a:off x="1234053" y="1437285"/>
            <a:ext cx="16224564" cy="7508090"/>
          </a:xfrm>
          <a:custGeom>
            <a:rect b="b" l="l" r="r" t="t"/>
            <a:pathLst>
              <a:path extrusionOk="0" h="7508090" w="16224564">
                <a:moveTo>
                  <a:pt x="0" y="0"/>
                </a:moveTo>
                <a:lnTo>
                  <a:pt x="16224563" y="0"/>
                </a:lnTo>
                <a:lnTo>
                  <a:pt x="16224563" y="7508090"/>
                </a:lnTo>
                <a:lnTo>
                  <a:pt x="0" y="7508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171800" y="314325"/>
            <a:ext cx="114045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B)-ENTITY RELATIONSHIP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8"/>
          <p:cNvGrpSpPr/>
          <p:nvPr/>
        </p:nvGrpSpPr>
        <p:grpSpPr>
          <a:xfrm>
            <a:off x="753244" y="884039"/>
            <a:ext cx="16959619" cy="9130526"/>
            <a:chOff x="0" y="-38100"/>
            <a:chExt cx="4466731" cy="2404747"/>
          </a:xfrm>
        </p:grpSpPr>
        <p:sp>
          <p:nvSpPr>
            <p:cNvPr id="199" name="Google Shape;199;p8"/>
            <p:cNvSpPr/>
            <p:nvPr/>
          </p:nvSpPr>
          <p:spPr>
            <a:xfrm>
              <a:off x="0" y="0"/>
              <a:ext cx="4466731" cy="2366647"/>
            </a:xfrm>
            <a:custGeom>
              <a:rect b="b" l="l" r="r" t="t"/>
              <a:pathLst>
                <a:path extrusionOk="0" h="2366647" w="4466731">
                  <a:moveTo>
                    <a:pt x="0" y="0"/>
                  </a:moveTo>
                  <a:lnTo>
                    <a:pt x="4466731" y="0"/>
                  </a:lnTo>
                  <a:lnTo>
                    <a:pt x="4466731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0" y="-38100"/>
              <a:ext cx="4466731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1" name="Google Shape;201;p8"/>
          <p:cNvCxnSpPr/>
          <p:nvPr/>
        </p:nvCxnSpPr>
        <p:spPr>
          <a:xfrm>
            <a:off x="4776289" y="9990752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8"/>
          <p:cNvSpPr/>
          <p:nvPr/>
        </p:nvSpPr>
        <p:spPr>
          <a:xfrm>
            <a:off x="4945299" y="1052513"/>
            <a:ext cx="8575510" cy="8962052"/>
          </a:xfrm>
          <a:custGeom>
            <a:rect b="b" l="l" r="r" t="t"/>
            <a:pathLst>
              <a:path extrusionOk="0" h="8962052" w="8575510">
                <a:moveTo>
                  <a:pt x="0" y="0"/>
                </a:moveTo>
                <a:lnTo>
                  <a:pt x="8575510" y="0"/>
                </a:lnTo>
                <a:lnTo>
                  <a:pt x="8575510" y="8962052"/>
                </a:lnTo>
                <a:lnTo>
                  <a:pt x="0" y="8962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171800" y="314325"/>
            <a:ext cx="10043773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C)-MAPPING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0" y="0"/>
            <a:ext cx="18288000" cy="3860032"/>
          </a:xfrm>
          <a:custGeom>
            <a:rect b="b" l="l" r="r" t="t"/>
            <a:pathLst>
              <a:path extrusionOk="0"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7818" l="0" r="0" t="-10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9"/>
          <p:cNvGrpSpPr/>
          <p:nvPr/>
        </p:nvGrpSpPr>
        <p:grpSpPr>
          <a:xfrm>
            <a:off x="753244" y="884039"/>
            <a:ext cx="16959619" cy="9130526"/>
            <a:chOff x="0" y="-38100"/>
            <a:chExt cx="4466731" cy="2404747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466731" cy="2366647"/>
            </a:xfrm>
            <a:custGeom>
              <a:rect b="b" l="l" r="r" t="t"/>
              <a:pathLst>
                <a:path extrusionOk="0" h="2366647" w="4466731">
                  <a:moveTo>
                    <a:pt x="0" y="0"/>
                  </a:moveTo>
                  <a:lnTo>
                    <a:pt x="4466731" y="0"/>
                  </a:lnTo>
                  <a:lnTo>
                    <a:pt x="4466731" y="2366647"/>
                  </a:lnTo>
                  <a:lnTo>
                    <a:pt x="0" y="2366647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0" y="-38100"/>
              <a:ext cx="4466731" cy="240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2" name="Google Shape;212;p9"/>
          <p:cNvCxnSpPr/>
          <p:nvPr/>
        </p:nvCxnSpPr>
        <p:spPr>
          <a:xfrm>
            <a:off x="4776289" y="9990752"/>
            <a:ext cx="8735422" cy="0"/>
          </a:xfrm>
          <a:prstGeom prst="straightConnector1">
            <a:avLst/>
          </a:prstGeom>
          <a:noFill/>
          <a:ln cap="flat" cmpd="sng" w="47625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9"/>
          <p:cNvSpPr/>
          <p:nvPr/>
        </p:nvSpPr>
        <p:spPr>
          <a:xfrm>
            <a:off x="980026" y="1407894"/>
            <a:ext cx="16506056" cy="8227477"/>
          </a:xfrm>
          <a:custGeom>
            <a:rect b="b" l="l" r="r" t="t"/>
            <a:pathLst>
              <a:path extrusionOk="0" h="8227477" w="16506056">
                <a:moveTo>
                  <a:pt x="0" y="0"/>
                </a:moveTo>
                <a:lnTo>
                  <a:pt x="16506056" y="0"/>
                </a:lnTo>
                <a:lnTo>
                  <a:pt x="16506056" y="8227477"/>
                </a:lnTo>
                <a:lnTo>
                  <a:pt x="0" y="8227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171800" y="314325"/>
            <a:ext cx="10043773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D)-SCHEMA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0"/>
          <p:cNvGrpSpPr/>
          <p:nvPr/>
        </p:nvGrpSpPr>
        <p:grpSpPr>
          <a:xfrm>
            <a:off x="7060209" y="2121969"/>
            <a:ext cx="4161751" cy="1246529"/>
            <a:chOff x="0" y="-38100"/>
            <a:chExt cx="2565722" cy="768486"/>
          </a:xfrm>
        </p:grpSpPr>
        <p:sp>
          <p:nvSpPr>
            <p:cNvPr id="220" name="Google Shape;220;p10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0"/>
          <p:cNvGrpSpPr/>
          <p:nvPr/>
        </p:nvGrpSpPr>
        <p:grpSpPr>
          <a:xfrm rot="10800000">
            <a:off x="6093797" y="3368497"/>
            <a:ext cx="4161751" cy="1246529"/>
            <a:chOff x="0" y="-38100"/>
            <a:chExt cx="2565722" cy="768486"/>
          </a:xfrm>
        </p:grpSpPr>
        <p:sp>
          <p:nvSpPr>
            <p:cNvPr id="223" name="Google Shape;223;p10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0"/>
          <p:cNvGrpSpPr/>
          <p:nvPr/>
        </p:nvGrpSpPr>
        <p:grpSpPr>
          <a:xfrm>
            <a:off x="7724615" y="4491426"/>
            <a:ext cx="4161751" cy="1246529"/>
            <a:chOff x="0" y="-38100"/>
            <a:chExt cx="2565722" cy="768486"/>
          </a:xfrm>
        </p:grpSpPr>
        <p:sp>
          <p:nvSpPr>
            <p:cNvPr id="226" name="Google Shape;226;p10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0"/>
          <p:cNvGrpSpPr/>
          <p:nvPr/>
        </p:nvGrpSpPr>
        <p:grpSpPr>
          <a:xfrm rot="10800000">
            <a:off x="6758203" y="5737955"/>
            <a:ext cx="4161751" cy="1246529"/>
            <a:chOff x="0" y="-38100"/>
            <a:chExt cx="2565722" cy="768486"/>
          </a:xfrm>
        </p:grpSpPr>
        <p:sp>
          <p:nvSpPr>
            <p:cNvPr id="229" name="Google Shape;229;p10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7724615" y="6856703"/>
            <a:ext cx="4161751" cy="1246529"/>
            <a:chOff x="0" y="-38100"/>
            <a:chExt cx="2565722" cy="768486"/>
          </a:xfrm>
        </p:grpSpPr>
        <p:sp>
          <p:nvSpPr>
            <p:cNvPr id="232" name="Google Shape;232;p10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0"/>
          <p:cNvSpPr txBox="1"/>
          <p:nvPr/>
        </p:nvSpPr>
        <p:spPr>
          <a:xfrm>
            <a:off x="6303794" y="3600984"/>
            <a:ext cx="3741757" cy="51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Lowest Grain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7392412" y="2491336"/>
            <a:ext cx="3409688" cy="51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Sales Process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11886366" y="2174244"/>
            <a:ext cx="4526224" cy="88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Process Needed to be measured and upon which the DWH is implemented</a:t>
            </a:r>
            <a:endParaRPr/>
          </a:p>
        </p:txBody>
      </p:sp>
      <p:sp>
        <p:nvSpPr>
          <p:cNvPr id="237" name="Google Shape;237;p10"/>
          <p:cNvSpPr txBox="1"/>
          <p:nvPr/>
        </p:nvSpPr>
        <p:spPr>
          <a:xfrm>
            <a:off x="8036104" y="4717554"/>
            <a:ext cx="3538773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Unit Price, Discount, Quantity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7510266" y="5781494"/>
            <a:ext cx="2745282" cy="103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Employees Shipping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8432849" y="6964132"/>
            <a:ext cx="2745282" cy="103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Customers Product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1256662" y="3648609"/>
            <a:ext cx="4490889" cy="88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Level of details for the DWH is set to be the lowest grain level or transactional level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12037445" y="4572276"/>
            <a:ext cx="4884918" cy="5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Numeric measures that are set to be the core of the fact table</a:t>
            </a:r>
            <a:endParaRPr/>
          </a:p>
        </p:txBody>
      </p:sp>
      <p:sp>
        <p:nvSpPr>
          <p:cNvPr id="242" name="Google Shape;242;p10"/>
          <p:cNvSpPr txBox="1"/>
          <p:nvPr/>
        </p:nvSpPr>
        <p:spPr>
          <a:xfrm>
            <a:off x="1256662" y="6527312"/>
            <a:ext cx="4656045" cy="290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Dimensions that contain descriptive data </a:t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-2519628" y="7227483"/>
            <a:ext cx="7086596" cy="7086596"/>
          </a:xfrm>
          <a:custGeom>
            <a:rect b="b" l="l" r="r" t="t"/>
            <a:pathLst>
              <a:path extrusionOk="0"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 rot="10436461">
            <a:off x="14152110" y="-4118246"/>
            <a:ext cx="6566182" cy="6566182"/>
          </a:xfrm>
          <a:custGeom>
            <a:rect b="b" l="l" r="r" t="t"/>
            <a:pathLst>
              <a:path extrusionOk="0"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564513" y="309699"/>
            <a:ext cx="4490889" cy="9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DWH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